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58" r:id="rId3"/>
    <p:sldId id="268" r:id="rId4"/>
    <p:sldId id="283" r:id="rId5"/>
    <p:sldId id="284" r:id="rId6"/>
    <p:sldId id="285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4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0D15B3-C9DB-4054-8129-001465B9B1BB}" type="datetimeFigureOut">
              <a:rPr lang="bg-BG" smtClean="0"/>
              <a:t>14.2.2022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62C61C-2E63-40D9-B939-EFE801BC3D2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29665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76963-7DDB-4B7F-9F5B-3B066B759D20}" type="slidenum">
              <a:rPr lang="bg-BG" smtClean="0"/>
              <a:t>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01236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DB9F-C0FB-45BD-B5E8-12A0332BD78A}" type="datetimeFigureOut">
              <a:rPr lang="bg-BG" smtClean="0"/>
              <a:t>14.2.2022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37B25-A5C4-444C-A421-EFF9A23D9A0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28664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DB9F-C0FB-45BD-B5E8-12A0332BD78A}" type="datetimeFigureOut">
              <a:rPr lang="bg-BG" smtClean="0"/>
              <a:t>14.2.2022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37B25-A5C4-444C-A421-EFF9A23D9A0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91739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DB9F-C0FB-45BD-B5E8-12A0332BD78A}" type="datetimeFigureOut">
              <a:rPr lang="bg-BG" smtClean="0"/>
              <a:t>14.2.2022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37B25-A5C4-444C-A421-EFF9A23D9A0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01490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DB9F-C0FB-45BD-B5E8-12A0332BD78A}" type="datetimeFigureOut">
              <a:rPr lang="bg-BG" smtClean="0"/>
              <a:t>14.2.2022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37B25-A5C4-444C-A421-EFF9A23D9A0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58576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DB9F-C0FB-45BD-B5E8-12A0332BD78A}" type="datetimeFigureOut">
              <a:rPr lang="bg-BG" smtClean="0"/>
              <a:t>14.2.2022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37B25-A5C4-444C-A421-EFF9A23D9A0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92933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DB9F-C0FB-45BD-B5E8-12A0332BD78A}" type="datetimeFigureOut">
              <a:rPr lang="bg-BG" smtClean="0"/>
              <a:t>14.2.2022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37B25-A5C4-444C-A421-EFF9A23D9A0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77918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DB9F-C0FB-45BD-B5E8-12A0332BD78A}" type="datetimeFigureOut">
              <a:rPr lang="bg-BG" smtClean="0"/>
              <a:t>14.2.2022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37B25-A5C4-444C-A421-EFF9A23D9A0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29188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DB9F-C0FB-45BD-B5E8-12A0332BD78A}" type="datetimeFigureOut">
              <a:rPr lang="bg-BG" smtClean="0"/>
              <a:t>14.2.2022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37B25-A5C4-444C-A421-EFF9A23D9A0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1975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DB9F-C0FB-45BD-B5E8-12A0332BD78A}" type="datetimeFigureOut">
              <a:rPr lang="bg-BG" smtClean="0"/>
              <a:t>14.2.2022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37B25-A5C4-444C-A421-EFF9A23D9A0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09396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DB9F-C0FB-45BD-B5E8-12A0332BD78A}" type="datetimeFigureOut">
              <a:rPr lang="bg-BG" smtClean="0"/>
              <a:t>14.2.2022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37B25-A5C4-444C-A421-EFF9A23D9A0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84350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DB9F-C0FB-45BD-B5E8-12A0332BD78A}" type="datetimeFigureOut">
              <a:rPr lang="bg-BG" smtClean="0"/>
              <a:t>14.2.2022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37B25-A5C4-444C-A421-EFF9A23D9A0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89877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9DB9F-C0FB-45BD-B5E8-12A0332BD78A}" type="datetimeFigureOut">
              <a:rPr lang="bg-BG" smtClean="0"/>
              <a:t>14.2.2022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37B25-A5C4-444C-A421-EFF9A23D9A0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10289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8841"/>
            <a:ext cx="7772400" cy="1446052"/>
          </a:xfrm>
        </p:spPr>
        <p:txBody>
          <a:bodyPr/>
          <a:lstStyle/>
          <a:p>
            <a:r>
              <a:rPr lang="bg-BG" sz="70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7030A0"/>
                </a:solidFill>
              </a:rPr>
              <a:t>Животински свят</a:t>
            </a:r>
          </a:p>
        </p:txBody>
      </p:sp>
    </p:spTree>
    <p:extLst>
      <p:ext uri="{BB962C8B-B14F-4D97-AF65-F5344CB8AC3E}">
        <p14:creationId xmlns:p14="http://schemas.microsoft.com/office/powerpoint/2010/main" val="3009433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6554"/>
            <a:ext cx="8229600" cy="565188"/>
          </a:xfrm>
        </p:spPr>
        <p:txBody>
          <a:bodyPr>
            <a:normAutofit fontScale="90000"/>
          </a:bodyPr>
          <a:lstStyle/>
          <a:p>
            <a:pPr algn="ctr"/>
            <a:r>
              <a:rPr lang="bg-BG" sz="40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7030A0"/>
                </a:solidFill>
              </a:rPr>
              <a:t>Общ преглед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66976"/>
            <a:ext cx="8229600" cy="1656184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ru-RU" dirty="0" err="1"/>
              <a:t>Животинският</a:t>
            </a:r>
            <a:r>
              <a:rPr lang="ru-RU" dirty="0"/>
              <a:t> свят в </a:t>
            </a:r>
            <a:r>
              <a:rPr lang="ru-RU" dirty="0" err="1"/>
              <a:t>българската</a:t>
            </a:r>
            <a:r>
              <a:rPr lang="ru-RU" dirty="0"/>
              <a:t> природа е много разно</a:t>
            </a:r>
            <a:r>
              <a:rPr lang="bg-BG" dirty="0"/>
              <a:t>образен.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bg-BG" dirty="0"/>
              <a:t>В България има над 1500 вида животни.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bg-BG" dirty="0"/>
              <a:t>Най-многобройни са насекомите</a:t>
            </a:r>
            <a:r>
              <a:rPr lang="ru-RU" dirty="0"/>
              <a:t>.</a:t>
            </a: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58F18F3D-A243-43E8-8DD3-1539513A4A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642" y="1082628"/>
            <a:ext cx="5708717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907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иране 11">
            <a:extLst>
              <a:ext uri="{FF2B5EF4-FFF2-40B4-BE49-F238E27FC236}">
                <a16:creationId xmlns:a16="http://schemas.microsoft.com/office/drawing/2014/main" id="{8E4FC12D-3936-4803-86A2-D74C8C0F488D}"/>
              </a:ext>
            </a:extLst>
          </p:cNvPr>
          <p:cNvGrpSpPr/>
          <p:nvPr/>
        </p:nvGrpSpPr>
        <p:grpSpPr>
          <a:xfrm>
            <a:off x="4572000" y="2996952"/>
            <a:ext cx="3657600" cy="3096344"/>
            <a:chOff x="4572000" y="2996952"/>
            <a:chExt cx="3657600" cy="3096344"/>
          </a:xfrm>
        </p:grpSpPr>
        <p:sp>
          <p:nvSpPr>
            <p:cNvPr id="9" name="Текстово поле 8">
              <a:extLst>
                <a:ext uri="{FF2B5EF4-FFF2-40B4-BE49-F238E27FC236}">
                  <a16:creationId xmlns:a16="http://schemas.microsoft.com/office/drawing/2014/main" id="{19831805-745A-4208-9556-5D2743A93E94}"/>
                </a:ext>
              </a:extLst>
            </p:cNvPr>
            <p:cNvSpPr txBox="1"/>
            <p:nvPr/>
          </p:nvSpPr>
          <p:spPr>
            <a:xfrm>
              <a:off x="5885275" y="5723964"/>
              <a:ext cx="103105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bg-BG" dirty="0"/>
                <a:t>лалугер</a:t>
              </a:r>
            </a:p>
          </p:txBody>
        </p:sp>
        <p:pic>
          <p:nvPicPr>
            <p:cNvPr id="5" name="Картина 4">
              <a:extLst>
                <a:ext uri="{FF2B5EF4-FFF2-40B4-BE49-F238E27FC236}">
                  <a16:creationId xmlns:a16="http://schemas.microsoft.com/office/drawing/2014/main" id="{9270A68D-7B73-4E6F-BEC5-BFF7DF3138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2996952"/>
              <a:ext cx="3657600" cy="27432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912"/>
            <a:ext cx="8229600" cy="803208"/>
          </a:xfrm>
        </p:spPr>
        <p:txBody>
          <a:bodyPr/>
          <a:lstStyle/>
          <a:p>
            <a:pPr algn="ctr"/>
            <a:r>
              <a:rPr lang="bg-BG" sz="40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7030A0"/>
                </a:solidFill>
              </a:rPr>
              <a:t>Животни в равнините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1828799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bg-BG" dirty="0"/>
              <a:t>Гризачи – </a:t>
            </a:r>
            <a:r>
              <a:rPr lang="ru-RU" dirty="0" err="1"/>
              <a:t>полска</a:t>
            </a:r>
            <a:r>
              <a:rPr lang="ru-RU" dirty="0"/>
              <a:t> мишка, </a:t>
            </a:r>
            <a:r>
              <a:rPr lang="ru-RU" dirty="0" err="1"/>
              <a:t>лалугер</a:t>
            </a:r>
            <a:r>
              <a:rPr lang="ru-RU" dirty="0"/>
              <a:t>, пор и др.</a:t>
            </a:r>
            <a:endParaRPr lang="bg-BG" dirty="0"/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bg-BG" dirty="0"/>
              <a:t>Влечуги – гущер, смок, пепелянка.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bg-BG" dirty="0"/>
              <a:t>Птици – пъдпъдък, яребица, степен орел и др.</a:t>
            </a:r>
          </a:p>
        </p:txBody>
      </p:sp>
      <p:grpSp>
        <p:nvGrpSpPr>
          <p:cNvPr id="11" name="Групиране 10">
            <a:extLst>
              <a:ext uri="{FF2B5EF4-FFF2-40B4-BE49-F238E27FC236}">
                <a16:creationId xmlns:a16="http://schemas.microsoft.com/office/drawing/2014/main" id="{58E5FDF3-A4FC-444E-A50A-667868B9FE37}"/>
              </a:ext>
            </a:extLst>
          </p:cNvPr>
          <p:cNvGrpSpPr/>
          <p:nvPr/>
        </p:nvGrpSpPr>
        <p:grpSpPr>
          <a:xfrm>
            <a:off x="455458" y="3011996"/>
            <a:ext cx="3468470" cy="3090592"/>
            <a:chOff x="455458" y="3011996"/>
            <a:chExt cx="3468470" cy="3090592"/>
          </a:xfrm>
        </p:grpSpPr>
        <p:sp>
          <p:nvSpPr>
            <p:cNvPr id="10" name="Текстово поле 9">
              <a:extLst>
                <a:ext uri="{FF2B5EF4-FFF2-40B4-BE49-F238E27FC236}">
                  <a16:creationId xmlns:a16="http://schemas.microsoft.com/office/drawing/2014/main" id="{1467D027-654A-4DDD-9F7C-38621B0800EF}"/>
                </a:ext>
              </a:extLst>
            </p:cNvPr>
            <p:cNvSpPr txBox="1"/>
            <p:nvPr/>
          </p:nvSpPr>
          <p:spPr>
            <a:xfrm>
              <a:off x="1641306" y="5733256"/>
              <a:ext cx="109677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bg-BG" dirty="0"/>
                <a:t>яребица</a:t>
              </a:r>
            </a:p>
          </p:txBody>
        </p:sp>
        <p:pic>
          <p:nvPicPr>
            <p:cNvPr id="7" name="Картина 6">
              <a:extLst>
                <a:ext uri="{FF2B5EF4-FFF2-40B4-BE49-F238E27FC236}">
                  <a16:creationId xmlns:a16="http://schemas.microsoft.com/office/drawing/2014/main" id="{D5DB9C7D-AFE6-4358-B7DC-BAB509FAB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458" y="3011996"/>
              <a:ext cx="3468470" cy="27438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6869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8186"/>
            <a:ext cx="8229600" cy="751933"/>
          </a:xfrm>
        </p:spPr>
        <p:txBody>
          <a:bodyPr/>
          <a:lstStyle/>
          <a:p>
            <a:pPr algn="ctr"/>
            <a:r>
              <a:rPr lang="bg-BG" sz="40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7030A0"/>
                </a:solidFill>
              </a:rPr>
              <a:t>Животни в буковите гори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5962"/>
            <a:ext cx="8229600" cy="1990990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bg-BG" dirty="0"/>
              <a:t>Бозайници – </a:t>
            </a:r>
            <a:r>
              <a:rPr lang="ru-RU" dirty="0"/>
              <a:t>благороден </a:t>
            </a:r>
            <a:r>
              <a:rPr lang="ru-RU" dirty="0" err="1"/>
              <a:t>елен</a:t>
            </a:r>
            <a:r>
              <a:rPr lang="ru-RU" dirty="0"/>
              <a:t>, </a:t>
            </a:r>
            <a:r>
              <a:rPr lang="ru-RU" dirty="0" err="1"/>
              <a:t>сърна</a:t>
            </a:r>
            <a:r>
              <a:rPr lang="ru-RU" dirty="0"/>
              <a:t>, </a:t>
            </a:r>
            <a:r>
              <a:rPr lang="ru-RU" dirty="0" err="1"/>
              <a:t>глиган</a:t>
            </a:r>
            <a:r>
              <a:rPr lang="ru-RU" dirty="0"/>
              <a:t> и др.</a:t>
            </a:r>
            <a:endParaRPr lang="bg-BG" dirty="0"/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bg-BG" dirty="0"/>
              <a:t>Влечуги – </a:t>
            </a:r>
            <a:r>
              <a:rPr lang="ru-RU" dirty="0"/>
              <a:t>слепок, </a:t>
            </a:r>
            <a:r>
              <a:rPr lang="ru-RU" dirty="0" err="1"/>
              <a:t>бърз</a:t>
            </a:r>
            <a:r>
              <a:rPr lang="ru-RU" dirty="0"/>
              <a:t> </a:t>
            </a:r>
            <a:r>
              <a:rPr lang="ru-RU" dirty="0" err="1"/>
              <a:t>гущер</a:t>
            </a:r>
            <a:r>
              <a:rPr lang="ru-RU" dirty="0"/>
              <a:t> и </a:t>
            </a:r>
            <a:r>
              <a:rPr lang="ru-RU" dirty="0" err="1"/>
              <a:t>др</a:t>
            </a:r>
            <a:r>
              <a:rPr lang="bg-BG" dirty="0"/>
              <a:t>.</a:t>
            </a:r>
          </a:p>
          <a:p>
            <a:r>
              <a:rPr lang="bg-BG" dirty="0"/>
              <a:t>Птици – зелен кълвач, голям синигер и др.</a:t>
            </a:r>
          </a:p>
        </p:txBody>
      </p:sp>
      <p:grpSp>
        <p:nvGrpSpPr>
          <p:cNvPr id="13" name="Групиране 12">
            <a:extLst>
              <a:ext uri="{FF2B5EF4-FFF2-40B4-BE49-F238E27FC236}">
                <a16:creationId xmlns:a16="http://schemas.microsoft.com/office/drawing/2014/main" id="{7D6DB47E-49CE-4102-9D95-20405D197375}"/>
              </a:ext>
            </a:extLst>
          </p:cNvPr>
          <p:cNvGrpSpPr/>
          <p:nvPr/>
        </p:nvGrpSpPr>
        <p:grpSpPr>
          <a:xfrm>
            <a:off x="5220071" y="3118426"/>
            <a:ext cx="2657006" cy="3102944"/>
            <a:chOff x="5220071" y="3118426"/>
            <a:chExt cx="2657006" cy="3102944"/>
          </a:xfrm>
        </p:grpSpPr>
        <p:sp>
          <p:nvSpPr>
            <p:cNvPr id="10" name="Текстово поле 9">
              <a:extLst>
                <a:ext uri="{FF2B5EF4-FFF2-40B4-BE49-F238E27FC236}">
                  <a16:creationId xmlns:a16="http://schemas.microsoft.com/office/drawing/2014/main" id="{5067D95C-5C85-4CE9-B7F8-3103C489E0F9}"/>
                </a:ext>
              </a:extLst>
            </p:cNvPr>
            <p:cNvSpPr txBox="1"/>
            <p:nvPr/>
          </p:nvSpPr>
          <p:spPr>
            <a:xfrm>
              <a:off x="6211783" y="5852038"/>
              <a:ext cx="67358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bg-BG" dirty="0"/>
                <a:t>елен</a:t>
              </a:r>
            </a:p>
          </p:txBody>
        </p:sp>
        <p:pic>
          <p:nvPicPr>
            <p:cNvPr id="5" name="Картина 4">
              <a:extLst>
                <a:ext uri="{FF2B5EF4-FFF2-40B4-BE49-F238E27FC236}">
                  <a16:creationId xmlns:a16="http://schemas.microsoft.com/office/drawing/2014/main" id="{8E33B038-647F-404E-9AD4-38A2E6C43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0071" y="3118426"/>
              <a:ext cx="2657006" cy="2743200"/>
            </a:xfrm>
            <a:prstGeom prst="rect">
              <a:avLst/>
            </a:prstGeom>
          </p:spPr>
        </p:pic>
      </p:grpSp>
      <p:grpSp>
        <p:nvGrpSpPr>
          <p:cNvPr id="12" name="Групиране 11">
            <a:extLst>
              <a:ext uri="{FF2B5EF4-FFF2-40B4-BE49-F238E27FC236}">
                <a16:creationId xmlns:a16="http://schemas.microsoft.com/office/drawing/2014/main" id="{B4E7FCB1-63EA-46E8-9266-9DF58A787F61}"/>
              </a:ext>
            </a:extLst>
          </p:cNvPr>
          <p:cNvGrpSpPr/>
          <p:nvPr/>
        </p:nvGrpSpPr>
        <p:grpSpPr>
          <a:xfrm>
            <a:off x="1187624" y="3304441"/>
            <a:ext cx="3312368" cy="2848962"/>
            <a:chOff x="1187624" y="3304441"/>
            <a:chExt cx="3312368" cy="2848962"/>
          </a:xfrm>
        </p:grpSpPr>
        <p:sp>
          <p:nvSpPr>
            <p:cNvPr id="11" name="Текстово поле 10">
              <a:extLst>
                <a:ext uri="{FF2B5EF4-FFF2-40B4-BE49-F238E27FC236}">
                  <a16:creationId xmlns:a16="http://schemas.microsoft.com/office/drawing/2014/main" id="{EA0C5BDA-FF9E-4ECB-A623-170C7266E998}"/>
                </a:ext>
              </a:extLst>
            </p:cNvPr>
            <p:cNvSpPr txBox="1"/>
            <p:nvPr/>
          </p:nvSpPr>
          <p:spPr>
            <a:xfrm>
              <a:off x="2258635" y="5784071"/>
              <a:ext cx="89960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bg-BG" dirty="0"/>
                <a:t>глиган</a:t>
              </a:r>
            </a:p>
          </p:txBody>
        </p:sp>
        <p:pic>
          <p:nvPicPr>
            <p:cNvPr id="9" name="Картина 8">
              <a:extLst>
                <a:ext uri="{FF2B5EF4-FFF2-40B4-BE49-F238E27FC236}">
                  <a16:creationId xmlns:a16="http://schemas.microsoft.com/office/drawing/2014/main" id="{82DB5BB6-D9B2-4689-944E-B6F1A8FA7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7624" y="3304441"/>
              <a:ext cx="3312368" cy="25008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0836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07504"/>
          </a:xfrm>
        </p:spPr>
        <p:txBody>
          <a:bodyPr/>
          <a:lstStyle/>
          <a:p>
            <a:pPr algn="ctr"/>
            <a:r>
              <a:rPr lang="bg-BG" sz="40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7030A0"/>
                </a:solidFill>
              </a:rPr>
              <a:t>Животни в иглолистните гори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799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bg-BG" dirty="0"/>
              <a:t>Бозайници – </a:t>
            </a:r>
            <a:r>
              <a:rPr lang="ru-RU" dirty="0"/>
              <a:t>муфлон, дива коза, </a:t>
            </a:r>
            <a:r>
              <a:rPr lang="ru-RU" dirty="0" err="1"/>
              <a:t>мечка</a:t>
            </a:r>
            <a:r>
              <a:rPr lang="ru-RU" dirty="0"/>
              <a:t>, </a:t>
            </a:r>
            <a:r>
              <a:rPr lang="ru-RU" dirty="0" err="1"/>
              <a:t>елен</a:t>
            </a:r>
            <a:r>
              <a:rPr lang="ru-RU" dirty="0"/>
              <a:t>.</a:t>
            </a:r>
            <a:endParaRPr lang="bg-BG" dirty="0"/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bg-BG" dirty="0"/>
              <a:t>Птици – </a:t>
            </a:r>
            <a:r>
              <a:rPr lang="ru-RU" dirty="0" err="1"/>
              <a:t>кръсточовка</a:t>
            </a:r>
            <a:r>
              <a:rPr lang="ru-RU" dirty="0"/>
              <a:t>, </a:t>
            </a:r>
            <a:r>
              <a:rPr lang="ru-RU" dirty="0" err="1"/>
              <a:t>червенушка</a:t>
            </a:r>
            <a:r>
              <a:rPr lang="ru-RU" dirty="0"/>
              <a:t>, </a:t>
            </a:r>
            <a:r>
              <a:rPr lang="ru-RU" dirty="0" err="1"/>
              <a:t>глухар</a:t>
            </a:r>
            <a:r>
              <a:rPr lang="ru-RU" dirty="0"/>
              <a:t> и </a:t>
            </a:r>
            <a:r>
              <a:rPr lang="ru-RU" dirty="0" err="1"/>
              <a:t>др</a:t>
            </a:r>
            <a:r>
              <a:rPr lang="bg-BG" dirty="0"/>
              <a:t>.</a:t>
            </a:r>
          </a:p>
        </p:txBody>
      </p:sp>
      <p:grpSp>
        <p:nvGrpSpPr>
          <p:cNvPr id="11" name="Групиране 10">
            <a:extLst>
              <a:ext uri="{FF2B5EF4-FFF2-40B4-BE49-F238E27FC236}">
                <a16:creationId xmlns:a16="http://schemas.microsoft.com/office/drawing/2014/main" id="{D1A72799-28C2-4C92-BBD1-1185BF87B747}"/>
              </a:ext>
            </a:extLst>
          </p:cNvPr>
          <p:cNvGrpSpPr/>
          <p:nvPr/>
        </p:nvGrpSpPr>
        <p:grpSpPr>
          <a:xfrm>
            <a:off x="1249288" y="2974081"/>
            <a:ext cx="2592288" cy="3200515"/>
            <a:chOff x="1249288" y="2974081"/>
            <a:chExt cx="2592288" cy="3200515"/>
          </a:xfrm>
        </p:grpSpPr>
        <p:sp>
          <p:nvSpPr>
            <p:cNvPr id="9" name="Текстово поле 8">
              <a:extLst>
                <a:ext uri="{FF2B5EF4-FFF2-40B4-BE49-F238E27FC236}">
                  <a16:creationId xmlns:a16="http://schemas.microsoft.com/office/drawing/2014/main" id="{123F9A8B-34EE-4B60-9220-AB7BEDA976E1}"/>
                </a:ext>
              </a:extLst>
            </p:cNvPr>
            <p:cNvSpPr txBox="1"/>
            <p:nvPr/>
          </p:nvSpPr>
          <p:spPr>
            <a:xfrm>
              <a:off x="2094828" y="5805264"/>
              <a:ext cx="90120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bg-BG" dirty="0"/>
                <a:t>глухар</a:t>
              </a:r>
            </a:p>
          </p:txBody>
        </p:sp>
        <p:pic>
          <p:nvPicPr>
            <p:cNvPr id="8" name="Картина 7">
              <a:extLst>
                <a:ext uri="{FF2B5EF4-FFF2-40B4-BE49-F238E27FC236}">
                  <a16:creationId xmlns:a16="http://schemas.microsoft.com/office/drawing/2014/main" id="{46A80D34-C40B-4643-A1AB-73D6EAA922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9288" y="2974081"/>
              <a:ext cx="2592288" cy="2899415"/>
            </a:xfrm>
            <a:prstGeom prst="rect">
              <a:avLst/>
            </a:prstGeom>
          </p:spPr>
        </p:pic>
      </p:grpSp>
      <p:grpSp>
        <p:nvGrpSpPr>
          <p:cNvPr id="12" name="Групиране 11">
            <a:extLst>
              <a:ext uri="{FF2B5EF4-FFF2-40B4-BE49-F238E27FC236}">
                <a16:creationId xmlns:a16="http://schemas.microsoft.com/office/drawing/2014/main" id="{515B36F0-9DC8-4E82-B77D-3F7DB0366839}"/>
              </a:ext>
            </a:extLst>
          </p:cNvPr>
          <p:cNvGrpSpPr/>
          <p:nvPr/>
        </p:nvGrpSpPr>
        <p:grpSpPr>
          <a:xfrm>
            <a:off x="4788024" y="3140968"/>
            <a:ext cx="3315149" cy="3019876"/>
            <a:chOff x="4788024" y="3140968"/>
            <a:chExt cx="3315149" cy="3019876"/>
          </a:xfrm>
        </p:grpSpPr>
        <p:pic>
          <p:nvPicPr>
            <p:cNvPr id="5" name="Картина 4">
              <a:extLst>
                <a:ext uri="{FF2B5EF4-FFF2-40B4-BE49-F238E27FC236}">
                  <a16:creationId xmlns:a16="http://schemas.microsoft.com/office/drawing/2014/main" id="{EAB6EBB1-24C0-4171-B9BD-8C0965942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3140968"/>
              <a:ext cx="3315149" cy="2732528"/>
            </a:xfrm>
            <a:prstGeom prst="rect">
              <a:avLst/>
            </a:prstGeom>
          </p:spPr>
        </p:pic>
        <p:sp>
          <p:nvSpPr>
            <p:cNvPr id="10" name="Текстово поле 9">
              <a:extLst>
                <a:ext uri="{FF2B5EF4-FFF2-40B4-BE49-F238E27FC236}">
                  <a16:creationId xmlns:a16="http://schemas.microsoft.com/office/drawing/2014/main" id="{F25D4B33-E9C4-41E8-B116-048935A36C4D}"/>
                </a:ext>
              </a:extLst>
            </p:cNvPr>
            <p:cNvSpPr txBox="1"/>
            <p:nvPr/>
          </p:nvSpPr>
          <p:spPr>
            <a:xfrm>
              <a:off x="6084168" y="5791512"/>
              <a:ext cx="82426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bg-BG" dirty="0"/>
                <a:t>мечка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3231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8186"/>
            <a:ext cx="8229600" cy="751933"/>
          </a:xfrm>
        </p:spPr>
        <p:txBody>
          <a:bodyPr/>
          <a:lstStyle/>
          <a:p>
            <a:pPr algn="ctr"/>
            <a:r>
              <a:rPr lang="bg-BG" sz="40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7030A0"/>
                </a:solidFill>
              </a:rPr>
              <a:t>Животни във водите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1828799"/>
          </a:xfrm>
        </p:spPr>
        <p:txBody>
          <a:bodyPr>
            <a:normAutofit lnSpcReduction="10000"/>
          </a:bodyPr>
          <a:lstStyle/>
          <a:p>
            <a:r>
              <a:rPr lang="bg-BG" dirty="0"/>
              <a:t>Черно море – паламуд, скумрия, сафрид, цаца, черноморска акула, </a:t>
            </a:r>
            <a:r>
              <a:rPr lang="ru-RU" dirty="0" err="1"/>
              <a:t>делфин</a:t>
            </a:r>
            <a:r>
              <a:rPr lang="ru-RU" dirty="0"/>
              <a:t>, </a:t>
            </a:r>
            <a:r>
              <a:rPr lang="ru-RU" dirty="0" err="1"/>
              <a:t>тюлен</a:t>
            </a:r>
            <a:r>
              <a:rPr lang="ru-RU" dirty="0"/>
              <a:t> монах, кал</a:t>
            </a:r>
            <a:r>
              <a:rPr lang="bg-BG" dirty="0"/>
              <a:t>кан</a:t>
            </a:r>
            <a:r>
              <a:rPr lang="ru-RU" dirty="0"/>
              <a:t>.</a:t>
            </a:r>
            <a:endParaRPr lang="bg-BG" dirty="0"/>
          </a:p>
          <a:p>
            <a:r>
              <a:rPr lang="bg-BG" dirty="0"/>
              <a:t>Реки – мряна, пъстърва, </a:t>
            </a:r>
            <a:r>
              <a:rPr lang="bg-BG" dirty="0" err="1"/>
              <a:t>скобар</a:t>
            </a:r>
            <a:r>
              <a:rPr lang="bg-BG" dirty="0"/>
              <a:t> и др.</a:t>
            </a:r>
          </a:p>
          <a:p>
            <a:r>
              <a:rPr lang="bg-BG" dirty="0"/>
              <a:t>Язовири – шаран, каракуда, сом, кефал и др..</a:t>
            </a:r>
          </a:p>
        </p:txBody>
      </p:sp>
      <p:grpSp>
        <p:nvGrpSpPr>
          <p:cNvPr id="14" name="Групиране 13">
            <a:extLst>
              <a:ext uri="{FF2B5EF4-FFF2-40B4-BE49-F238E27FC236}">
                <a16:creationId xmlns:a16="http://schemas.microsoft.com/office/drawing/2014/main" id="{6446576F-06B8-4848-82C8-ACF2084A4A4A}"/>
              </a:ext>
            </a:extLst>
          </p:cNvPr>
          <p:cNvGrpSpPr/>
          <p:nvPr/>
        </p:nvGrpSpPr>
        <p:grpSpPr>
          <a:xfrm>
            <a:off x="658931" y="3284984"/>
            <a:ext cx="3553029" cy="2529572"/>
            <a:chOff x="658931" y="3284984"/>
            <a:chExt cx="3553029" cy="2529572"/>
          </a:xfrm>
        </p:grpSpPr>
        <p:pic>
          <p:nvPicPr>
            <p:cNvPr id="11" name="Картина 10">
              <a:extLst>
                <a:ext uri="{FF2B5EF4-FFF2-40B4-BE49-F238E27FC236}">
                  <a16:creationId xmlns:a16="http://schemas.microsoft.com/office/drawing/2014/main" id="{86A8A406-7F0C-47F8-A4C4-876CCF1D8F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931" y="3284984"/>
              <a:ext cx="3553029" cy="2161032"/>
            </a:xfrm>
            <a:prstGeom prst="rect">
              <a:avLst/>
            </a:prstGeom>
          </p:spPr>
        </p:pic>
        <p:sp>
          <p:nvSpPr>
            <p:cNvPr id="12" name="Текстово поле 11">
              <a:extLst>
                <a:ext uri="{FF2B5EF4-FFF2-40B4-BE49-F238E27FC236}">
                  <a16:creationId xmlns:a16="http://schemas.microsoft.com/office/drawing/2014/main" id="{7667E13A-E0D6-4ABC-945D-9A6DFB3078A5}"/>
                </a:ext>
              </a:extLst>
            </p:cNvPr>
            <p:cNvSpPr txBox="1"/>
            <p:nvPr/>
          </p:nvSpPr>
          <p:spPr>
            <a:xfrm>
              <a:off x="1857402" y="5445224"/>
              <a:ext cx="115608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bg-BG" dirty="0" err="1"/>
                <a:t>пастърва</a:t>
              </a:r>
              <a:endParaRPr lang="bg-BG" dirty="0"/>
            </a:p>
          </p:txBody>
        </p:sp>
      </p:grpSp>
      <p:grpSp>
        <p:nvGrpSpPr>
          <p:cNvPr id="15" name="Групиране 14">
            <a:extLst>
              <a:ext uri="{FF2B5EF4-FFF2-40B4-BE49-F238E27FC236}">
                <a16:creationId xmlns:a16="http://schemas.microsoft.com/office/drawing/2014/main" id="{9F574693-A2B8-443A-94D5-7CEA1032BB87}"/>
              </a:ext>
            </a:extLst>
          </p:cNvPr>
          <p:cNvGrpSpPr/>
          <p:nvPr/>
        </p:nvGrpSpPr>
        <p:grpSpPr>
          <a:xfrm>
            <a:off x="4679768" y="3284984"/>
            <a:ext cx="3852672" cy="2540449"/>
            <a:chOff x="4679768" y="3284984"/>
            <a:chExt cx="3852672" cy="2540449"/>
          </a:xfrm>
        </p:grpSpPr>
        <p:pic>
          <p:nvPicPr>
            <p:cNvPr id="7" name="Картина 6">
              <a:extLst>
                <a:ext uri="{FF2B5EF4-FFF2-40B4-BE49-F238E27FC236}">
                  <a16:creationId xmlns:a16="http://schemas.microsoft.com/office/drawing/2014/main" id="{2738EE0A-E980-49E2-9FF1-778A3B5D23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9768" y="3284984"/>
              <a:ext cx="3852672" cy="2161032"/>
            </a:xfrm>
            <a:prstGeom prst="rect">
              <a:avLst/>
            </a:prstGeom>
          </p:spPr>
        </p:pic>
        <p:sp>
          <p:nvSpPr>
            <p:cNvPr id="13" name="Текстово поле 12">
              <a:extLst>
                <a:ext uri="{FF2B5EF4-FFF2-40B4-BE49-F238E27FC236}">
                  <a16:creationId xmlns:a16="http://schemas.microsoft.com/office/drawing/2014/main" id="{C3915AC9-B60C-4083-9A5E-10C328601B37}"/>
                </a:ext>
              </a:extLst>
            </p:cNvPr>
            <p:cNvSpPr txBox="1"/>
            <p:nvPr/>
          </p:nvSpPr>
          <p:spPr>
            <a:xfrm>
              <a:off x="5799633" y="5456101"/>
              <a:ext cx="161294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bg-BG" dirty="0"/>
                <a:t>Тюлен монах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57514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на Office">
  <a:themeElements>
    <a:clrScheme name="Тема н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н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н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175</Words>
  <Application>Microsoft Office PowerPoint</Application>
  <PresentationFormat>Презентация на цял екран (4:3)</PresentationFormat>
  <Paragraphs>29</Paragraphs>
  <Slides>6</Slides>
  <Notes>1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на Office</vt:lpstr>
      <vt:lpstr>Животински свят</vt:lpstr>
      <vt:lpstr>Общ преглед </vt:lpstr>
      <vt:lpstr>Животни в равнините</vt:lpstr>
      <vt:lpstr>Животни в буковите гори</vt:lpstr>
      <vt:lpstr>Животни в иглолистните гори</vt:lpstr>
      <vt:lpstr>Животни във водите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Животински свят</dc:title>
  <dc:creator>Людмил К. Бонев</dc:creator>
  <cp:lastModifiedBy>Людмил К. Бонев</cp:lastModifiedBy>
  <cp:revision>1</cp:revision>
  <dcterms:created xsi:type="dcterms:W3CDTF">2022-02-14T09:39:45Z</dcterms:created>
  <dcterms:modified xsi:type="dcterms:W3CDTF">2022-02-14T09:42:52Z</dcterms:modified>
</cp:coreProperties>
</file>